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69" r:id="rId14"/>
    <p:sldId id="270" r:id="rId15"/>
    <p:sldId id="271" r:id="rId16"/>
    <p:sldId id="272" r:id="rId17"/>
    <p:sldId id="293" r:id="rId18"/>
    <p:sldId id="295" r:id="rId19"/>
    <p:sldId id="273" r:id="rId20"/>
    <p:sldId id="29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064" autoAdjust="0"/>
  </p:normalViewPr>
  <p:slideViewPr>
    <p:cSldViewPr snapToGrid="0">
      <p:cViewPr varScale="1">
        <p:scale>
          <a:sx n="68" d="100"/>
          <a:sy n="68" d="100"/>
        </p:scale>
        <p:origin x="12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8E4701-8337-4117-B9B2-E23ABA276E62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D1493F-2329-4B55-B1DA-DE7C136E0584}">
      <dgm:prSet phldrT="[Text]"/>
      <dgm:spPr/>
      <dgm:t>
        <a:bodyPr/>
        <a:lstStyle/>
        <a:p>
          <a:r>
            <a:rPr lang="en-US" smtClean="0"/>
            <a:t>Organizational </a:t>
          </a:r>
          <a:r>
            <a:rPr lang="en-US" dirty="0" smtClean="0"/>
            <a:t>Power Includes:</a:t>
          </a:r>
          <a:endParaRPr lang="en-US" dirty="0"/>
        </a:p>
      </dgm:t>
    </dgm:pt>
    <dgm:pt modelId="{C23CA357-B722-46F5-88F8-9443A46A1AF9}" type="parTrans" cxnId="{44445074-5561-4393-908F-3376FB46092F}">
      <dgm:prSet/>
      <dgm:spPr/>
      <dgm:t>
        <a:bodyPr/>
        <a:lstStyle/>
        <a:p>
          <a:endParaRPr lang="en-US"/>
        </a:p>
      </dgm:t>
    </dgm:pt>
    <dgm:pt modelId="{1F3F7956-1A28-4803-8193-76F1E0035D68}" type="sibTrans" cxnId="{44445074-5561-4393-908F-3376FB46092F}">
      <dgm:prSet/>
      <dgm:spPr/>
      <dgm:t>
        <a:bodyPr/>
        <a:lstStyle/>
        <a:p>
          <a:endParaRPr lang="en-US"/>
        </a:p>
      </dgm:t>
    </dgm:pt>
    <dgm:pt modelId="{451B767C-8824-4764-8F4E-7A627142A2BD}">
      <dgm:prSet phldrT="[Text]"/>
      <dgm:spPr/>
      <dgm:t>
        <a:bodyPr/>
        <a:lstStyle/>
        <a:p>
          <a:r>
            <a:rPr lang="en-US" dirty="0" smtClean="0"/>
            <a:t>Legitimate Power</a:t>
          </a:r>
          <a:endParaRPr lang="en-US" dirty="0"/>
        </a:p>
      </dgm:t>
    </dgm:pt>
    <dgm:pt modelId="{54ADA5E8-BE0E-4CF4-B3CD-DB7DD56D180E}" type="parTrans" cxnId="{746BBEA7-EE27-4D53-8984-2E8C441DED00}">
      <dgm:prSet/>
      <dgm:spPr/>
      <dgm:t>
        <a:bodyPr/>
        <a:lstStyle/>
        <a:p>
          <a:endParaRPr lang="en-US"/>
        </a:p>
      </dgm:t>
    </dgm:pt>
    <dgm:pt modelId="{4CA58301-AFD4-4786-BA52-23A304F52109}" type="sibTrans" cxnId="{746BBEA7-EE27-4D53-8984-2E8C441DED00}">
      <dgm:prSet/>
      <dgm:spPr/>
      <dgm:t>
        <a:bodyPr/>
        <a:lstStyle/>
        <a:p>
          <a:endParaRPr lang="en-US"/>
        </a:p>
      </dgm:t>
    </dgm:pt>
    <dgm:pt modelId="{7C3427E9-5225-414F-894F-D844DF4EF9F4}">
      <dgm:prSet phldrT="[Text]"/>
      <dgm:spPr/>
      <dgm:t>
        <a:bodyPr/>
        <a:lstStyle/>
        <a:p>
          <a:r>
            <a:rPr lang="en-US" dirty="0" smtClean="0"/>
            <a:t>Reward Power</a:t>
          </a:r>
          <a:endParaRPr lang="en-US" dirty="0"/>
        </a:p>
      </dgm:t>
    </dgm:pt>
    <dgm:pt modelId="{1888C096-60F7-4C67-B291-7C975C3F2D88}" type="parTrans" cxnId="{82D4CF8C-E467-4F82-A627-9F39A1B29EFE}">
      <dgm:prSet/>
      <dgm:spPr/>
      <dgm:t>
        <a:bodyPr/>
        <a:lstStyle/>
        <a:p>
          <a:endParaRPr lang="en-US"/>
        </a:p>
      </dgm:t>
    </dgm:pt>
    <dgm:pt modelId="{5E022201-E1B2-4418-A92E-ED8FBC290F72}" type="sibTrans" cxnId="{82D4CF8C-E467-4F82-A627-9F39A1B29EFE}">
      <dgm:prSet/>
      <dgm:spPr/>
      <dgm:t>
        <a:bodyPr/>
        <a:lstStyle/>
        <a:p>
          <a:endParaRPr lang="en-US"/>
        </a:p>
      </dgm:t>
    </dgm:pt>
    <dgm:pt modelId="{E8F94AAE-AFC9-43A5-9F2E-ADD02B08FFDC}">
      <dgm:prSet phldrT="[Text]"/>
      <dgm:spPr/>
      <dgm:t>
        <a:bodyPr/>
        <a:lstStyle/>
        <a:p>
          <a:r>
            <a:rPr lang="en-US" dirty="0" smtClean="0"/>
            <a:t>Personal Power Includes:</a:t>
          </a:r>
          <a:endParaRPr lang="en-US" dirty="0"/>
        </a:p>
      </dgm:t>
    </dgm:pt>
    <dgm:pt modelId="{7C3511A9-731D-4709-A8D2-012D74CD47CE}" type="parTrans" cxnId="{34F08E59-9A8B-467D-BF75-A1FE8882B199}">
      <dgm:prSet/>
      <dgm:spPr/>
      <dgm:t>
        <a:bodyPr/>
        <a:lstStyle/>
        <a:p>
          <a:endParaRPr lang="en-US"/>
        </a:p>
      </dgm:t>
    </dgm:pt>
    <dgm:pt modelId="{F90C1D79-407B-4757-BA45-87FF6F275F23}" type="sibTrans" cxnId="{34F08E59-9A8B-467D-BF75-A1FE8882B199}">
      <dgm:prSet/>
      <dgm:spPr/>
      <dgm:t>
        <a:bodyPr/>
        <a:lstStyle/>
        <a:p>
          <a:endParaRPr lang="en-US"/>
        </a:p>
      </dgm:t>
    </dgm:pt>
    <dgm:pt modelId="{F10F4B2D-C1E2-4727-8965-4443F6DA3044}">
      <dgm:prSet phldrT="[Text]"/>
      <dgm:spPr/>
      <dgm:t>
        <a:bodyPr/>
        <a:lstStyle/>
        <a:p>
          <a:r>
            <a:rPr lang="en-US" dirty="0" smtClean="0"/>
            <a:t>Expert Power</a:t>
          </a:r>
          <a:endParaRPr lang="en-US" dirty="0"/>
        </a:p>
      </dgm:t>
    </dgm:pt>
    <dgm:pt modelId="{2346A107-3EF5-4067-B9EE-7CCBD2379B88}" type="parTrans" cxnId="{FD562B1C-4BBA-42AD-8551-96D073AB4A87}">
      <dgm:prSet/>
      <dgm:spPr/>
      <dgm:t>
        <a:bodyPr/>
        <a:lstStyle/>
        <a:p>
          <a:endParaRPr lang="en-US"/>
        </a:p>
      </dgm:t>
    </dgm:pt>
    <dgm:pt modelId="{5C43A44B-90B4-4FD8-BED6-8DFDC666E474}" type="sibTrans" cxnId="{FD562B1C-4BBA-42AD-8551-96D073AB4A87}">
      <dgm:prSet/>
      <dgm:spPr/>
      <dgm:t>
        <a:bodyPr/>
        <a:lstStyle/>
        <a:p>
          <a:endParaRPr lang="en-US"/>
        </a:p>
      </dgm:t>
    </dgm:pt>
    <dgm:pt modelId="{B022CF3E-5347-4D0F-AD33-07EB84D6D6C3}">
      <dgm:prSet phldrT="[Text]"/>
      <dgm:spPr/>
      <dgm:t>
        <a:bodyPr/>
        <a:lstStyle/>
        <a:p>
          <a:r>
            <a:rPr lang="en-US" dirty="0" smtClean="0"/>
            <a:t>Referent Power</a:t>
          </a:r>
          <a:endParaRPr lang="en-US" dirty="0"/>
        </a:p>
      </dgm:t>
    </dgm:pt>
    <dgm:pt modelId="{CF27CE45-37E4-41BF-BFB2-95FD1B951FAD}" type="parTrans" cxnId="{206EFA29-1383-4CE5-A5E7-A53EE891B8E8}">
      <dgm:prSet/>
      <dgm:spPr/>
      <dgm:t>
        <a:bodyPr/>
        <a:lstStyle/>
        <a:p>
          <a:endParaRPr lang="en-US"/>
        </a:p>
      </dgm:t>
    </dgm:pt>
    <dgm:pt modelId="{5B87C8D5-0783-4B87-9EA9-BED8FC046957}" type="sibTrans" cxnId="{206EFA29-1383-4CE5-A5E7-A53EE891B8E8}">
      <dgm:prSet/>
      <dgm:spPr/>
      <dgm:t>
        <a:bodyPr/>
        <a:lstStyle/>
        <a:p>
          <a:endParaRPr lang="en-US"/>
        </a:p>
      </dgm:t>
    </dgm:pt>
    <dgm:pt modelId="{9570311B-5066-462D-902A-19A60175DD94}">
      <dgm:prSet phldrT="[Text]"/>
      <dgm:spPr/>
      <dgm:t>
        <a:bodyPr/>
        <a:lstStyle/>
        <a:p>
          <a:r>
            <a:rPr lang="en-US" dirty="0" smtClean="0"/>
            <a:t>Coercive Power</a:t>
          </a:r>
          <a:endParaRPr lang="en-US" dirty="0"/>
        </a:p>
      </dgm:t>
    </dgm:pt>
    <dgm:pt modelId="{4CC94C92-2E4D-4268-8D46-F906988198D3}" type="parTrans" cxnId="{E7E1C86B-E262-477E-96C6-6099F83615BE}">
      <dgm:prSet/>
      <dgm:spPr/>
      <dgm:t>
        <a:bodyPr/>
        <a:lstStyle/>
        <a:p>
          <a:endParaRPr lang="en-US"/>
        </a:p>
      </dgm:t>
    </dgm:pt>
    <dgm:pt modelId="{6E4E75F9-9100-4036-BED6-7E7FE5019B87}" type="sibTrans" cxnId="{E7E1C86B-E262-477E-96C6-6099F83615BE}">
      <dgm:prSet/>
      <dgm:spPr/>
      <dgm:t>
        <a:bodyPr/>
        <a:lstStyle/>
        <a:p>
          <a:endParaRPr lang="en-US"/>
        </a:p>
      </dgm:t>
    </dgm:pt>
    <dgm:pt modelId="{440ACF5F-AB09-412A-9856-8649973FBFD9}" type="pres">
      <dgm:prSet presAssocID="{DC8E4701-8337-4117-B9B2-E23ABA276E6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1ED812-92D2-4FBB-86A1-89E6ACB5BCCE}" type="pres">
      <dgm:prSet presAssocID="{0DD1493F-2329-4B55-B1DA-DE7C136E0584}" presName="comp" presStyleCnt="0"/>
      <dgm:spPr/>
    </dgm:pt>
    <dgm:pt modelId="{2732633D-328E-4966-BBC6-467F6EBF4A4C}" type="pres">
      <dgm:prSet presAssocID="{0DD1493F-2329-4B55-B1DA-DE7C136E0584}" presName="box" presStyleLbl="node1" presStyleIdx="0" presStyleCnt="2"/>
      <dgm:spPr/>
      <dgm:t>
        <a:bodyPr/>
        <a:lstStyle/>
        <a:p>
          <a:endParaRPr lang="en-US"/>
        </a:p>
      </dgm:t>
    </dgm:pt>
    <dgm:pt modelId="{66EB9E51-8F8B-45E2-A1E9-6F42EECF0A2D}" type="pres">
      <dgm:prSet presAssocID="{0DD1493F-2329-4B55-B1DA-DE7C136E0584}" presName="img" presStyleLbl="fgImgPlace1" presStyleIdx="0" presStyleCnt="2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C17A6F82-1350-4FB6-ABF9-A3DC4EB2D342}" type="pres">
      <dgm:prSet presAssocID="{0DD1493F-2329-4B55-B1DA-DE7C136E0584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883D8A-CA9D-46AB-B4B7-977363BA1FF7}" type="pres">
      <dgm:prSet presAssocID="{1F3F7956-1A28-4803-8193-76F1E0035D68}" presName="spacer" presStyleCnt="0"/>
      <dgm:spPr/>
    </dgm:pt>
    <dgm:pt modelId="{DAF6B2CE-76E4-40FE-BD17-37CB92D14AC5}" type="pres">
      <dgm:prSet presAssocID="{E8F94AAE-AFC9-43A5-9F2E-ADD02B08FFDC}" presName="comp" presStyleCnt="0"/>
      <dgm:spPr/>
    </dgm:pt>
    <dgm:pt modelId="{F87E3FF4-0281-427C-889F-68E17DBADEEB}" type="pres">
      <dgm:prSet presAssocID="{E8F94AAE-AFC9-43A5-9F2E-ADD02B08FFDC}" presName="box" presStyleLbl="node1" presStyleIdx="1" presStyleCnt="2"/>
      <dgm:spPr/>
      <dgm:t>
        <a:bodyPr/>
        <a:lstStyle/>
        <a:p>
          <a:endParaRPr lang="en-US"/>
        </a:p>
      </dgm:t>
    </dgm:pt>
    <dgm:pt modelId="{2C4D2B4D-E4FB-4C9D-9405-1AE1DED66DAE}" type="pres">
      <dgm:prSet presAssocID="{E8F94AAE-AFC9-43A5-9F2E-ADD02B08FFDC}" presName="img" presStyleLbl="fgImgPlace1" presStyleIdx="1" presStyleCnt="2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en-US"/>
        </a:p>
      </dgm:t>
    </dgm:pt>
    <dgm:pt modelId="{7ED56E71-578D-4C7C-96E4-7FE93B50250C}" type="pres">
      <dgm:prSet presAssocID="{E8F94AAE-AFC9-43A5-9F2E-ADD02B08FFDC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A83CF0-F558-4E90-BE17-492A18421EB9}" type="presOf" srcId="{9570311B-5066-462D-902A-19A60175DD94}" destId="{C17A6F82-1350-4FB6-ABF9-A3DC4EB2D342}" srcOrd="1" destOrd="3" presId="urn:microsoft.com/office/officeart/2005/8/layout/vList4"/>
    <dgm:cxn modelId="{34F08E59-9A8B-467D-BF75-A1FE8882B199}" srcId="{DC8E4701-8337-4117-B9B2-E23ABA276E62}" destId="{E8F94AAE-AFC9-43A5-9F2E-ADD02B08FFDC}" srcOrd="1" destOrd="0" parTransId="{7C3511A9-731D-4709-A8D2-012D74CD47CE}" sibTransId="{F90C1D79-407B-4757-BA45-87FF6F275F23}"/>
    <dgm:cxn modelId="{E7E1C86B-E262-477E-96C6-6099F83615BE}" srcId="{0DD1493F-2329-4B55-B1DA-DE7C136E0584}" destId="{9570311B-5066-462D-902A-19A60175DD94}" srcOrd="2" destOrd="0" parTransId="{4CC94C92-2E4D-4268-8D46-F906988198D3}" sibTransId="{6E4E75F9-9100-4036-BED6-7E7FE5019B87}"/>
    <dgm:cxn modelId="{82D4CF8C-E467-4F82-A627-9F39A1B29EFE}" srcId="{0DD1493F-2329-4B55-B1DA-DE7C136E0584}" destId="{7C3427E9-5225-414F-894F-D844DF4EF9F4}" srcOrd="1" destOrd="0" parTransId="{1888C096-60F7-4C67-B291-7C975C3F2D88}" sibTransId="{5E022201-E1B2-4418-A92E-ED8FBC290F72}"/>
    <dgm:cxn modelId="{C4F07CB4-1FFD-4767-A63A-798037B59FB6}" type="presOf" srcId="{B022CF3E-5347-4D0F-AD33-07EB84D6D6C3}" destId="{F87E3FF4-0281-427C-889F-68E17DBADEEB}" srcOrd="0" destOrd="2" presId="urn:microsoft.com/office/officeart/2005/8/layout/vList4"/>
    <dgm:cxn modelId="{9943E8E8-BE22-4705-9523-2B2DB560907B}" type="presOf" srcId="{F10F4B2D-C1E2-4727-8965-4443F6DA3044}" destId="{7ED56E71-578D-4C7C-96E4-7FE93B50250C}" srcOrd="1" destOrd="1" presId="urn:microsoft.com/office/officeart/2005/8/layout/vList4"/>
    <dgm:cxn modelId="{13369BDB-D929-44B6-B572-3EAFDED4CE7D}" type="presOf" srcId="{F10F4B2D-C1E2-4727-8965-4443F6DA3044}" destId="{F87E3FF4-0281-427C-889F-68E17DBADEEB}" srcOrd="0" destOrd="1" presId="urn:microsoft.com/office/officeart/2005/8/layout/vList4"/>
    <dgm:cxn modelId="{DAC8D001-0052-4D9F-B90D-B04E148241D5}" type="presOf" srcId="{7C3427E9-5225-414F-894F-D844DF4EF9F4}" destId="{C17A6F82-1350-4FB6-ABF9-A3DC4EB2D342}" srcOrd="1" destOrd="2" presId="urn:microsoft.com/office/officeart/2005/8/layout/vList4"/>
    <dgm:cxn modelId="{746BBEA7-EE27-4D53-8984-2E8C441DED00}" srcId="{0DD1493F-2329-4B55-B1DA-DE7C136E0584}" destId="{451B767C-8824-4764-8F4E-7A627142A2BD}" srcOrd="0" destOrd="0" parTransId="{54ADA5E8-BE0E-4CF4-B3CD-DB7DD56D180E}" sibTransId="{4CA58301-AFD4-4786-BA52-23A304F52109}"/>
    <dgm:cxn modelId="{FA58E91A-DCBC-4C41-B9DE-E5B1DED94D12}" type="presOf" srcId="{451B767C-8824-4764-8F4E-7A627142A2BD}" destId="{2732633D-328E-4966-BBC6-467F6EBF4A4C}" srcOrd="0" destOrd="1" presId="urn:microsoft.com/office/officeart/2005/8/layout/vList4"/>
    <dgm:cxn modelId="{21615EAA-AF4E-472F-86C3-F674C0ABCE02}" type="presOf" srcId="{0DD1493F-2329-4B55-B1DA-DE7C136E0584}" destId="{C17A6F82-1350-4FB6-ABF9-A3DC4EB2D342}" srcOrd="1" destOrd="0" presId="urn:microsoft.com/office/officeart/2005/8/layout/vList4"/>
    <dgm:cxn modelId="{DFD40B21-BDA3-4ED4-8999-704BB940797E}" type="presOf" srcId="{451B767C-8824-4764-8F4E-7A627142A2BD}" destId="{C17A6F82-1350-4FB6-ABF9-A3DC4EB2D342}" srcOrd="1" destOrd="1" presId="urn:microsoft.com/office/officeart/2005/8/layout/vList4"/>
    <dgm:cxn modelId="{FD562B1C-4BBA-42AD-8551-96D073AB4A87}" srcId="{E8F94AAE-AFC9-43A5-9F2E-ADD02B08FFDC}" destId="{F10F4B2D-C1E2-4727-8965-4443F6DA3044}" srcOrd="0" destOrd="0" parTransId="{2346A107-3EF5-4067-B9EE-7CCBD2379B88}" sibTransId="{5C43A44B-90B4-4FD8-BED6-8DFDC666E474}"/>
    <dgm:cxn modelId="{C069C4C9-816E-43DE-B1F5-0698886F1587}" type="presOf" srcId="{0DD1493F-2329-4B55-B1DA-DE7C136E0584}" destId="{2732633D-328E-4966-BBC6-467F6EBF4A4C}" srcOrd="0" destOrd="0" presId="urn:microsoft.com/office/officeart/2005/8/layout/vList4"/>
    <dgm:cxn modelId="{3F0AC191-E14C-44F4-ADE0-B9B121FAA4B8}" type="presOf" srcId="{DC8E4701-8337-4117-B9B2-E23ABA276E62}" destId="{440ACF5F-AB09-412A-9856-8649973FBFD9}" srcOrd="0" destOrd="0" presId="urn:microsoft.com/office/officeart/2005/8/layout/vList4"/>
    <dgm:cxn modelId="{206EFA29-1383-4CE5-A5E7-A53EE891B8E8}" srcId="{E8F94AAE-AFC9-43A5-9F2E-ADD02B08FFDC}" destId="{B022CF3E-5347-4D0F-AD33-07EB84D6D6C3}" srcOrd="1" destOrd="0" parTransId="{CF27CE45-37E4-41BF-BFB2-95FD1B951FAD}" sibTransId="{5B87C8D5-0783-4B87-9EA9-BED8FC046957}"/>
    <dgm:cxn modelId="{44445074-5561-4393-908F-3376FB46092F}" srcId="{DC8E4701-8337-4117-B9B2-E23ABA276E62}" destId="{0DD1493F-2329-4B55-B1DA-DE7C136E0584}" srcOrd="0" destOrd="0" parTransId="{C23CA357-B722-46F5-88F8-9443A46A1AF9}" sibTransId="{1F3F7956-1A28-4803-8193-76F1E0035D68}"/>
    <dgm:cxn modelId="{20E23BBD-83A3-4DA7-97CA-D560E375B154}" type="presOf" srcId="{7C3427E9-5225-414F-894F-D844DF4EF9F4}" destId="{2732633D-328E-4966-BBC6-467F6EBF4A4C}" srcOrd="0" destOrd="2" presId="urn:microsoft.com/office/officeart/2005/8/layout/vList4"/>
    <dgm:cxn modelId="{49F45A4E-C8DF-4227-B99F-E7C55CB25589}" type="presOf" srcId="{B022CF3E-5347-4D0F-AD33-07EB84D6D6C3}" destId="{7ED56E71-578D-4C7C-96E4-7FE93B50250C}" srcOrd="1" destOrd="2" presId="urn:microsoft.com/office/officeart/2005/8/layout/vList4"/>
    <dgm:cxn modelId="{34789E9F-0EB5-4F94-9897-BC477CABCA22}" type="presOf" srcId="{E8F94AAE-AFC9-43A5-9F2E-ADD02B08FFDC}" destId="{F87E3FF4-0281-427C-889F-68E17DBADEEB}" srcOrd="0" destOrd="0" presId="urn:microsoft.com/office/officeart/2005/8/layout/vList4"/>
    <dgm:cxn modelId="{38F96375-B77F-4496-8EFF-4A9882C54E09}" type="presOf" srcId="{E8F94AAE-AFC9-43A5-9F2E-ADD02B08FFDC}" destId="{7ED56E71-578D-4C7C-96E4-7FE93B50250C}" srcOrd="1" destOrd="0" presId="urn:microsoft.com/office/officeart/2005/8/layout/vList4"/>
    <dgm:cxn modelId="{EA22F6A2-59C6-4851-8C22-C712B4816141}" type="presOf" srcId="{9570311B-5066-462D-902A-19A60175DD94}" destId="{2732633D-328E-4966-BBC6-467F6EBF4A4C}" srcOrd="0" destOrd="3" presId="urn:microsoft.com/office/officeart/2005/8/layout/vList4"/>
    <dgm:cxn modelId="{98DBC24B-2704-4476-A0A6-C03013FE10D4}" type="presParOf" srcId="{440ACF5F-AB09-412A-9856-8649973FBFD9}" destId="{471ED812-92D2-4FBB-86A1-89E6ACB5BCCE}" srcOrd="0" destOrd="0" presId="urn:microsoft.com/office/officeart/2005/8/layout/vList4"/>
    <dgm:cxn modelId="{E6A99AD3-9E90-4E32-94AF-B3C19EB97AD1}" type="presParOf" srcId="{471ED812-92D2-4FBB-86A1-89E6ACB5BCCE}" destId="{2732633D-328E-4966-BBC6-467F6EBF4A4C}" srcOrd="0" destOrd="0" presId="urn:microsoft.com/office/officeart/2005/8/layout/vList4"/>
    <dgm:cxn modelId="{425216EE-33F1-4B59-BACD-19E4FB963737}" type="presParOf" srcId="{471ED812-92D2-4FBB-86A1-89E6ACB5BCCE}" destId="{66EB9E51-8F8B-45E2-A1E9-6F42EECF0A2D}" srcOrd="1" destOrd="0" presId="urn:microsoft.com/office/officeart/2005/8/layout/vList4"/>
    <dgm:cxn modelId="{40583D3E-30AC-457E-A332-8CA82567A10D}" type="presParOf" srcId="{471ED812-92D2-4FBB-86A1-89E6ACB5BCCE}" destId="{C17A6F82-1350-4FB6-ABF9-A3DC4EB2D342}" srcOrd="2" destOrd="0" presId="urn:microsoft.com/office/officeart/2005/8/layout/vList4"/>
    <dgm:cxn modelId="{31155FC2-086B-40D3-AF2C-96C2CF063AD1}" type="presParOf" srcId="{440ACF5F-AB09-412A-9856-8649973FBFD9}" destId="{B1883D8A-CA9D-46AB-B4B7-977363BA1FF7}" srcOrd="1" destOrd="0" presId="urn:microsoft.com/office/officeart/2005/8/layout/vList4"/>
    <dgm:cxn modelId="{A714D3C1-0A04-4369-89BD-0F69A5F6A5B5}" type="presParOf" srcId="{440ACF5F-AB09-412A-9856-8649973FBFD9}" destId="{DAF6B2CE-76E4-40FE-BD17-37CB92D14AC5}" srcOrd="2" destOrd="0" presId="urn:microsoft.com/office/officeart/2005/8/layout/vList4"/>
    <dgm:cxn modelId="{2F3A7E0B-2BF9-4336-AC08-586105E92250}" type="presParOf" srcId="{DAF6B2CE-76E4-40FE-BD17-37CB92D14AC5}" destId="{F87E3FF4-0281-427C-889F-68E17DBADEEB}" srcOrd="0" destOrd="0" presId="urn:microsoft.com/office/officeart/2005/8/layout/vList4"/>
    <dgm:cxn modelId="{4F74C699-2A28-4650-A72E-ACC02E6253D2}" type="presParOf" srcId="{DAF6B2CE-76E4-40FE-BD17-37CB92D14AC5}" destId="{2C4D2B4D-E4FB-4C9D-9405-1AE1DED66DAE}" srcOrd="1" destOrd="0" presId="urn:microsoft.com/office/officeart/2005/8/layout/vList4"/>
    <dgm:cxn modelId="{59FA751F-1028-4515-91C3-C8DABBB0CA98}" type="presParOf" srcId="{DAF6B2CE-76E4-40FE-BD17-37CB92D14AC5}" destId="{7ED56E71-578D-4C7C-96E4-7FE93B50250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2FC3DB-502E-B147-A7F9-4CF5F7FC57ED}" type="doc">
      <dgm:prSet loTypeId="urn:microsoft.com/office/officeart/2005/8/layout/radial4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B2BBEFA-348F-2740-8E06-D233C3A25C6E}">
      <dgm:prSet phldrT="[Text]"/>
      <dgm:spPr/>
      <dgm:t>
        <a:bodyPr/>
        <a:lstStyle/>
        <a:p>
          <a:r>
            <a:rPr lang="en-US" dirty="0" smtClean="0"/>
            <a:t>Degree that leaders can use power to influence others</a:t>
          </a:r>
          <a:endParaRPr lang="en-US" dirty="0"/>
        </a:p>
      </dgm:t>
    </dgm:pt>
    <dgm:pt modelId="{B0DCA9E0-853F-A940-95EC-EEADD7EE911E}" type="parTrans" cxnId="{AED2B512-93A3-3346-B385-FC063F1A0EF2}">
      <dgm:prSet/>
      <dgm:spPr/>
      <dgm:t>
        <a:bodyPr/>
        <a:lstStyle/>
        <a:p>
          <a:endParaRPr lang="en-US"/>
        </a:p>
      </dgm:t>
    </dgm:pt>
    <dgm:pt modelId="{2DD7B902-35DD-CB42-968C-5DFD155E4CF7}" type="sibTrans" cxnId="{AED2B512-93A3-3346-B385-FC063F1A0EF2}">
      <dgm:prSet/>
      <dgm:spPr/>
      <dgm:t>
        <a:bodyPr/>
        <a:lstStyle/>
        <a:p>
          <a:endParaRPr lang="en-US"/>
        </a:p>
      </dgm:t>
    </dgm:pt>
    <dgm:pt modelId="{872D7196-BC74-7745-8EA4-79F40614FBC5}">
      <dgm:prSet phldrT="[Text]" custT="1"/>
      <dgm:spPr/>
      <dgm:t>
        <a:bodyPr/>
        <a:lstStyle/>
        <a:p>
          <a:r>
            <a:rPr lang="en-US" sz="2400" dirty="0" smtClean="0"/>
            <a:t>Substitutability</a:t>
          </a:r>
          <a:endParaRPr lang="en-US" sz="2400" dirty="0"/>
        </a:p>
      </dgm:t>
    </dgm:pt>
    <dgm:pt modelId="{6748875C-FE35-024F-8F5F-AF4080291C58}" type="parTrans" cxnId="{D9A9721F-5D7D-0241-8772-8416EA4AC50E}">
      <dgm:prSet/>
      <dgm:spPr/>
      <dgm:t>
        <a:bodyPr/>
        <a:lstStyle/>
        <a:p>
          <a:endParaRPr lang="en-US"/>
        </a:p>
      </dgm:t>
    </dgm:pt>
    <dgm:pt modelId="{A9A6BF11-95B4-F642-B0FC-157C87F193F7}" type="sibTrans" cxnId="{D9A9721F-5D7D-0241-8772-8416EA4AC50E}">
      <dgm:prSet/>
      <dgm:spPr/>
      <dgm:t>
        <a:bodyPr/>
        <a:lstStyle/>
        <a:p>
          <a:endParaRPr lang="en-US"/>
        </a:p>
      </dgm:t>
    </dgm:pt>
    <dgm:pt modelId="{A364A43A-F2C9-3445-8D5B-318BB45E6AB4}">
      <dgm:prSet phldrT="[Text]" custT="1"/>
      <dgm:spPr/>
      <dgm:t>
        <a:bodyPr/>
        <a:lstStyle/>
        <a:p>
          <a:r>
            <a:rPr lang="en-US" sz="2400" dirty="0" smtClean="0"/>
            <a:t>Centrality</a:t>
          </a:r>
          <a:endParaRPr lang="en-US" sz="2400" dirty="0"/>
        </a:p>
      </dgm:t>
    </dgm:pt>
    <dgm:pt modelId="{89A140B9-864D-2141-BE72-A739C2A5856A}" type="parTrans" cxnId="{71EC3F14-FDF6-A744-86C4-05BA34988CD6}">
      <dgm:prSet/>
      <dgm:spPr/>
      <dgm:t>
        <a:bodyPr/>
        <a:lstStyle/>
        <a:p>
          <a:endParaRPr lang="en-US"/>
        </a:p>
      </dgm:t>
    </dgm:pt>
    <dgm:pt modelId="{FB37C5E5-1064-FB4F-9CB2-9109F727ECE5}" type="sibTrans" cxnId="{71EC3F14-FDF6-A744-86C4-05BA34988CD6}">
      <dgm:prSet/>
      <dgm:spPr/>
      <dgm:t>
        <a:bodyPr/>
        <a:lstStyle/>
        <a:p>
          <a:endParaRPr lang="en-US"/>
        </a:p>
      </dgm:t>
    </dgm:pt>
    <dgm:pt modelId="{D148B18C-DF9C-384E-A7BD-03D3EFF0389E}">
      <dgm:prSet phldrT="[Text]" custT="1"/>
      <dgm:spPr/>
      <dgm:t>
        <a:bodyPr/>
        <a:lstStyle/>
        <a:p>
          <a:r>
            <a:rPr lang="en-US" sz="2400" dirty="0" smtClean="0"/>
            <a:t>Discretion</a:t>
          </a:r>
          <a:endParaRPr lang="en-US" sz="2400" dirty="0"/>
        </a:p>
      </dgm:t>
    </dgm:pt>
    <dgm:pt modelId="{E57F926A-1204-674E-91FC-E51DEFB622D7}" type="parTrans" cxnId="{9DBBB1C2-7BBA-444E-B836-EDBAC89DCF0C}">
      <dgm:prSet/>
      <dgm:spPr/>
      <dgm:t>
        <a:bodyPr/>
        <a:lstStyle/>
        <a:p>
          <a:endParaRPr lang="en-US"/>
        </a:p>
      </dgm:t>
    </dgm:pt>
    <dgm:pt modelId="{A5D3D79C-FC3C-EF48-93C3-0B2C27451D5E}" type="sibTrans" cxnId="{9DBBB1C2-7BBA-444E-B836-EDBAC89DCF0C}">
      <dgm:prSet/>
      <dgm:spPr/>
      <dgm:t>
        <a:bodyPr/>
        <a:lstStyle/>
        <a:p>
          <a:endParaRPr lang="en-US"/>
        </a:p>
      </dgm:t>
    </dgm:pt>
    <dgm:pt modelId="{A51B2EA9-61CF-984E-8877-E3483EDC42CF}">
      <dgm:prSet phldrT="[Text]" custT="1"/>
      <dgm:spPr/>
      <dgm:t>
        <a:bodyPr/>
        <a:lstStyle/>
        <a:p>
          <a:r>
            <a:rPr lang="en-US" sz="2400" dirty="0" smtClean="0"/>
            <a:t>Visibility</a:t>
          </a:r>
          <a:endParaRPr lang="en-US" sz="2400" dirty="0"/>
        </a:p>
      </dgm:t>
    </dgm:pt>
    <dgm:pt modelId="{60101BF1-E470-8E49-B3DB-AFCFF5E5B15F}" type="parTrans" cxnId="{445594B8-6777-EF41-BCAB-93B383097F1F}">
      <dgm:prSet/>
      <dgm:spPr/>
      <dgm:t>
        <a:bodyPr/>
        <a:lstStyle/>
        <a:p>
          <a:endParaRPr lang="en-US"/>
        </a:p>
      </dgm:t>
    </dgm:pt>
    <dgm:pt modelId="{A55772BE-0C1D-9348-91CE-D583C869FBF1}" type="sibTrans" cxnId="{445594B8-6777-EF41-BCAB-93B383097F1F}">
      <dgm:prSet/>
      <dgm:spPr/>
      <dgm:t>
        <a:bodyPr/>
        <a:lstStyle/>
        <a:p>
          <a:endParaRPr lang="en-US"/>
        </a:p>
      </dgm:t>
    </dgm:pt>
    <dgm:pt modelId="{D96BF0AA-29B6-B74E-AD3E-5F693F863ADA}" type="pres">
      <dgm:prSet presAssocID="{522FC3DB-502E-B147-A7F9-4CF5F7FC57E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8642D1-CFA4-3B44-8BCD-90BD6E085420}" type="pres">
      <dgm:prSet presAssocID="{BB2BBEFA-348F-2740-8E06-D233C3A25C6E}" presName="centerShape" presStyleLbl="node0" presStyleIdx="0" presStyleCnt="1"/>
      <dgm:spPr/>
      <dgm:t>
        <a:bodyPr/>
        <a:lstStyle/>
        <a:p>
          <a:endParaRPr lang="en-US"/>
        </a:p>
      </dgm:t>
    </dgm:pt>
    <dgm:pt modelId="{07FA54C6-AE3D-B249-8C54-C998309744B1}" type="pres">
      <dgm:prSet presAssocID="{6748875C-FE35-024F-8F5F-AF4080291C58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DCA69C17-76D2-6A43-B3C0-47A3A66C39AF}" type="pres">
      <dgm:prSet presAssocID="{872D7196-BC74-7745-8EA4-79F40614FBC5}" presName="node" presStyleLbl="node1" presStyleIdx="0" presStyleCnt="4" custScaleX="117929" custRadScaleRad="112508" custRadScaleInc="-37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773C84-5355-9846-B873-CD6FE4C0B77B}" type="pres">
      <dgm:prSet presAssocID="{89A140B9-864D-2141-BE72-A739C2A5856A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3582E50B-7756-EB4F-B127-B2B2C8084937}" type="pres">
      <dgm:prSet presAssocID="{A364A43A-F2C9-3445-8D5B-318BB45E6AB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4C1769-A6DD-B14C-B5B0-20450E0CB898}" type="pres">
      <dgm:prSet presAssocID="{E57F926A-1204-674E-91FC-E51DEFB622D7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474C244A-A71F-AA47-AC43-7D8A9C946840}" type="pres">
      <dgm:prSet presAssocID="{D148B18C-DF9C-384E-A7BD-03D3EFF0389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778B3-9F30-6644-A392-C3631F724884}" type="pres">
      <dgm:prSet presAssocID="{60101BF1-E470-8E49-B3DB-AFCFF5E5B15F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75FAEEC4-5B3A-0746-A8BF-8FC8FB8FE474}" type="pres">
      <dgm:prSet presAssocID="{A51B2EA9-61CF-984E-8877-E3483EDC42C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F228E8-C243-B541-8269-75D5E6621734}" type="presOf" srcId="{6748875C-FE35-024F-8F5F-AF4080291C58}" destId="{07FA54C6-AE3D-B249-8C54-C998309744B1}" srcOrd="0" destOrd="0" presId="urn:microsoft.com/office/officeart/2005/8/layout/radial4"/>
    <dgm:cxn modelId="{F714F23C-95E1-2248-A64D-2CAE53AB4BAC}" type="presOf" srcId="{522FC3DB-502E-B147-A7F9-4CF5F7FC57ED}" destId="{D96BF0AA-29B6-B74E-AD3E-5F693F863ADA}" srcOrd="0" destOrd="0" presId="urn:microsoft.com/office/officeart/2005/8/layout/radial4"/>
    <dgm:cxn modelId="{8181B8C7-7AC6-7141-A253-4DE64236058E}" type="presOf" srcId="{D148B18C-DF9C-384E-A7BD-03D3EFF0389E}" destId="{474C244A-A71F-AA47-AC43-7D8A9C946840}" srcOrd="0" destOrd="0" presId="urn:microsoft.com/office/officeart/2005/8/layout/radial4"/>
    <dgm:cxn modelId="{C15CC94E-B628-594E-B7B6-969ED0206FA5}" type="presOf" srcId="{E57F926A-1204-674E-91FC-E51DEFB622D7}" destId="{994C1769-A6DD-B14C-B5B0-20450E0CB898}" srcOrd="0" destOrd="0" presId="urn:microsoft.com/office/officeart/2005/8/layout/radial4"/>
    <dgm:cxn modelId="{25F28723-5DC6-6D4C-A90A-F0B9066C9FDF}" type="presOf" srcId="{BB2BBEFA-348F-2740-8E06-D233C3A25C6E}" destId="{118642D1-CFA4-3B44-8BCD-90BD6E085420}" srcOrd="0" destOrd="0" presId="urn:microsoft.com/office/officeart/2005/8/layout/radial4"/>
    <dgm:cxn modelId="{AED2B512-93A3-3346-B385-FC063F1A0EF2}" srcId="{522FC3DB-502E-B147-A7F9-4CF5F7FC57ED}" destId="{BB2BBEFA-348F-2740-8E06-D233C3A25C6E}" srcOrd="0" destOrd="0" parTransId="{B0DCA9E0-853F-A940-95EC-EEADD7EE911E}" sibTransId="{2DD7B902-35DD-CB42-968C-5DFD155E4CF7}"/>
    <dgm:cxn modelId="{F0F6FAF0-0F46-6445-9EDF-AECA1F515A2C}" type="presOf" srcId="{89A140B9-864D-2141-BE72-A739C2A5856A}" destId="{B8773C84-5355-9846-B873-CD6FE4C0B77B}" srcOrd="0" destOrd="0" presId="urn:microsoft.com/office/officeart/2005/8/layout/radial4"/>
    <dgm:cxn modelId="{0F5823EB-A891-5844-B8C9-12AAB239A416}" type="presOf" srcId="{A51B2EA9-61CF-984E-8877-E3483EDC42CF}" destId="{75FAEEC4-5B3A-0746-A8BF-8FC8FB8FE474}" srcOrd="0" destOrd="0" presId="urn:microsoft.com/office/officeart/2005/8/layout/radial4"/>
    <dgm:cxn modelId="{55E2B340-231A-6445-92CD-402A8179EDE9}" type="presOf" srcId="{872D7196-BC74-7745-8EA4-79F40614FBC5}" destId="{DCA69C17-76D2-6A43-B3C0-47A3A66C39AF}" srcOrd="0" destOrd="0" presId="urn:microsoft.com/office/officeart/2005/8/layout/radial4"/>
    <dgm:cxn modelId="{71EC3F14-FDF6-A744-86C4-05BA34988CD6}" srcId="{BB2BBEFA-348F-2740-8E06-D233C3A25C6E}" destId="{A364A43A-F2C9-3445-8D5B-318BB45E6AB4}" srcOrd="1" destOrd="0" parTransId="{89A140B9-864D-2141-BE72-A739C2A5856A}" sibTransId="{FB37C5E5-1064-FB4F-9CB2-9109F727ECE5}"/>
    <dgm:cxn modelId="{9DBBB1C2-7BBA-444E-B836-EDBAC89DCF0C}" srcId="{BB2BBEFA-348F-2740-8E06-D233C3A25C6E}" destId="{D148B18C-DF9C-384E-A7BD-03D3EFF0389E}" srcOrd="2" destOrd="0" parTransId="{E57F926A-1204-674E-91FC-E51DEFB622D7}" sibTransId="{A5D3D79C-FC3C-EF48-93C3-0B2C27451D5E}"/>
    <dgm:cxn modelId="{445594B8-6777-EF41-BCAB-93B383097F1F}" srcId="{BB2BBEFA-348F-2740-8E06-D233C3A25C6E}" destId="{A51B2EA9-61CF-984E-8877-E3483EDC42CF}" srcOrd="3" destOrd="0" parTransId="{60101BF1-E470-8E49-B3DB-AFCFF5E5B15F}" sibTransId="{A55772BE-0C1D-9348-91CE-D583C869FBF1}"/>
    <dgm:cxn modelId="{46959EE0-27CE-614D-A29E-DC9B852CEFD3}" type="presOf" srcId="{60101BF1-E470-8E49-B3DB-AFCFF5E5B15F}" destId="{802778B3-9F30-6644-A392-C3631F724884}" srcOrd="0" destOrd="0" presId="urn:microsoft.com/office/officeart/2005/8/layout/radial4"/>
    <dgm:cxn modelId="{D9A9721F-5D7D-0241-8772-8416EA4AC50E}" srcId="{BB2BBEFA-348F-2740-8E06-D233C3A25C6E}" destId="{872D7196-BC74-7745-8EA4-79F40614FBC5}" srcOrd="0" destOrd="0" parTransId="{6748875C-FE35-024F-8F5F-AF4080291C58}" sibTransId="{A9A6BF11-95B4-F642-B0FC-157C87F193F7}"/>
    <dgm:cxn modelId="{77F43D33-3841-634D-883A-F157902CAD66}" type="presOf" srcId="{A364A43A-F2C9-3445-8D5B-318BB45E6AB4}" destId="{3582E50B-7756-EB4F-B127-B2B2C8084937}" srcOrd="0" destOrd="0" presId="urn:microsoft.com/office/officeart/2005/8/layout/radial4"/>
    <dgm:cxn modelId="{3622AECD-02F5-D543-A0B3-97BE7BF8C000}" type="presParOf" srcId="{D96BF0AA-29B6-B74E-AD3E-5F693F863ADA}" destId="{118642D1-CFA4-3B44-8BCD-90BD6E085420}" srcOrd="0" destOrd="0" presId="urn:microsoft.com/office/officeart/2005/8/layout/radial4"/>
    <dgm:cxn modelId="{42259854-3DC1-694B-AF3C-B9ECDF397786}" type="presParOf" srcId="{D96BF0AA-29B6-B74E-AD3E-5F693F863ADA}" destId="{07FA54C6-AE3D-B249-8C54-C998309744B1}" srcOrd="1" destOrd="0" presId="urn:microsoft.com/office/officeart/2005/8/layout/radial4"/>
    <dgm:cxn modelId="{675D4979-3181-1B41-9317-288D586C18D8}" type="presParOf" srcId="{D96BF0AA-29B6-B74E-AD3E-5F693F863ADA}" destId="{DCA69C17-76D2-6A43-B3C0-47A3A66C39AF}" srcOrd="2" destOrd="0" presId="urn:microsoft.com/office/officeart/2005/8/layout/radial4"/>
    <dgm:cxn modelId="{54635075-399A-7047-A5C1-770C3B011E23}" type="presParOf" srcId="{D96BF0AA-29B6-B74E-AD3E-5F693F863ADA}" destId="{B8773C84-5355-9846-B873-CD6FE4C0B77B}" srcOrd="3" destOrd="0" presId="urn:microsoft.com/office/officeart/2005/8/layout/radial4"/>
    <dgm:cxn modelId="{9BD845B5-2749-6740-B763-EC28F99CEFEA}" type="presParOf" srcId="{D96BF0AA-29B6-B74E-AD3E-5F693F863ADA}" destId="{3582E50B-7756-EB4F-B127-B2B2C8084937}" srcOrd="4" destOrd="0" presId="urn:microsoft.com/office/officeart/2005/8/layout/radial4"/>
    <dgm:cxn modelId="{F46E9779-470E-AB4A-8DF5-DA61CAD6E6D8}" type="presParOf" srcId="{D96BF0AA-29B6-B74E-AD3E-5F693F863ADA}" destId="{994C1769-A6DD-B14C-B5B0-20450E0CB898}" srcOrd="5" destOrd="0" presId="urn:microsoft.com/office/officeart/2005/8/layout/radial4"/>
    <dgm:cxn modelId="{144447FB-5A4C-B246-AB51-4E2B60B49E13}" type="presParOf" srcId="{D96BF0AA-29B6-B74E-AD3E-5F693F863ADA}" destId="{474C244A-A71F-AA47-AC43-7D8A9C946840}" srcOrd="6" destOrd="0" presId="urn:microsoft.com/office/officeart/2005/8/layout/radial4"/>
    <dgm:cxn modelId="{8CCB0082-00B6-CE4E-9737-E448042385A5}" type="presParOf" srcId="{D96BF0AA-29B6-B74E-AD3E-5F693F863ADA}" destId="{802778B3-9F30-6644-A392-C3631F724884}" srcOrd="7" destOrd="0" presId="urn:microsoft.com/office/officeart/2005/8/layout/radial4"/>
    <dgm:cxn modelId="{156FB017-30B2-D24D-BC6E-5CE11CC25AF8}" type="presParOf" srcId="{D96BF0AA-29B6-B74E-AD3E-5F693F863ADA}" destId="{75FAEEC4-5B3A-0746-A8BF-8FC8FB8FE474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2633D-328E-4966-BBC6-467F6EBF4A4C}">
      <dsp:nvSpPr>
        <dsp:cNvPr id="0" name=""/>
        <dsp:cNvSpPr/>
      </dsp:nvSpPr>
      <dsp:spPr>
        <a:xfrm>
          <a:off x="0" y="0"/>
          <a:ext cx="5588000" cy="193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Organizational </a:t>
          </a:r>
          <a:r>
            <a:rPr lang="en-US" sz="2600" kern="1200" dirty="0" smtClean="0"/>
            <a:t>Power Includes: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Legitimate Power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Reward Power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Coercive Power</a:t>
          </a:r>
          <a:endParaRPr lang="en-US" sz="2000" kern="1200" dirty="0"/>
        </a:p>
      </dsp:txBody>
      <dsp:txXfrm>
        <a:off x="1311076" y="0"/>
        <a:ext cx="4276923" cy="1934765"/>
      </dsp:txXfrm>
    </dsp:sp>
    <dsp:sp modelId="{66EB9E51-8F8B-45E2-A1E9-6F42EECF0A2D}">
      <dsp:nvSpPr>
        <dsp:cNvPr id="0" name=""/>
        <dsp:cNvSpPr/>
      </dsp:nvSpPr>
      <dsp:spPr>
        <a:xfrm>
          <a:off x="193476" y="193476"/>
          <a:ext cx="1117600" cy="154781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7E3FF4-0281-427C-889F-68E17DBADEEB}">
      <dsp:nvSpPr>
        <dsp:cNvPr id="0" name=""/>
        <dsp:cNvSpPr/>
      </dsp:nvSpPr>
      <dsp:spPr>
        <a:xfrm>
          <a:off x="0" y="2128242"/>
          <a:ext cx="5588000" cy="193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Personal Power Includes: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Expert Power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Referent Power</a:t>
          </a:r>
          <a:endParaRPr lang="en-US" sz="2000" kern="1200" dirty="0"/>
        </a:p>
      </dsp:txBody>
      <dsp:txXfrm>
        <a:off x="1311076" y="2128242"/>
        <a:ext cx="4276923" cy="1934765"/>
      </dsp:txXfrm>
    </dsp:sp>
    <dsp:sp modelId="{2C4D2B4D-E4FB-4C9D-9405-1AE1DED66DAE}">
      <dsp:nvSpPr>
        <dsp:cNvPr id="0" name=""/>
        <dsp:cNvSpPr/>
      </dsp:nvSpPr>
      <dsp:spPr>
        <a:xfrm>
          <a:off x="193476" y="2321718"/>
          <a:ext cx="1117600" cy="154781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8642D1-CFA4-3B44-8BCD-90BD6E085420}">
      <dsp:nvSpPr>
        <dsp:cNvPr id="0" name=""/>
        <dsp:cNvSpPr/>
      </dsp:nvSpPr>
      <dsp:spPr>
        <a:xfrm>
          <a:off x="3193428" y="2796030"/>
          <a:ext cx="2290126" cy="229012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Degree that leaders can use power to influence others</a:t>
          </a:r>
          <a:endParaRPr lang="en-US" sz="2300" kern="1200" dirty="0"/>
        </a:p>
      </dsp:txBody>
      <dsp:txXfrm>
        <a:off x="3528809" y="3131411"/>
        <a:ext cx="1619364" cy="1619364"/>
      </dsp:txXfrm>
    </dsp:sp>
    <dsp:sp modelId="{07FA54C6-AE3D-B249-8C54-C998309744B1}">
      <dsp:nvSpPr>
        <dsp:cNvPr id="0" name=""/>
        <dsp:cNvSpPr/>
      </dsp:nvSpPr>
      <dsp:spPr>
        <a:xfrm rot="11700011">
          <a:off x="1152653" y="3029234"/>
          <a:ext cx="2001378" cy="65268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A69C17-76D2-6A43-B3C0-47A3A66C39AF}">
      <dsp:nvSpPr>
        <dsp:cNvPr id="0" name=""/>
        <dsp:cNvSpPr/>
      </dsp:nvSpPr>
      <dsp:spPr>
        <a:xfrm>
          <a:off x="-96092" y="2226328"/>
          <a:ext cx="2565687" cy="1740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Substitutability</a:t>
          </a:r>
          <a:endParaRPr lang="en-US" sz="2400" kern="1200" dirty="0"/>
        </a:p>
      </dsp:txBody>
      <dsp:txXfrm>
        <a:off x="-45115" y="2277305"/>
        <a:ext cx="2463733" cy="1638542"/>
      </dsp:txXfrm>
    </dsp:sp>
    <dsp:sp modelId="{B8773C84-5355-9846-B873-CD6FE4C0B77B}">
      <dsp:nvSpPr>
        <dsp:cNvPr id="0" name=""/>
        <dsp:cNvSpPr/>
      </dsp:nvSpPr>
      <dsp:spPr>
        <a:xfrm rot="14700000">
          <a:off x="2381742" y="1564471"/>
          <a:ext cx="2001376" cy="65268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82E50B-7756-EB4F-B127-B2B2C8084937}">
      <dsp:nvSpPr>
        <dsp:cNvPr id="0" name=""/>
        <dsp:cNvSpPr/>
      </dsp:nvSpPr>
      <dsp:spPr>
        <a:xfrm>
          <a:off x="1871711" y="113634"/>
          <a:ext cx="2175620" cy="1740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Centrality</a:t>
          </a:r>
          <a:endParaRPr lang="en-US" sz="2400" kern="1200" dirty="0"/>
        </a:p>
      </dsp:txBody>
      <dsp:txXfrm>
        <a:off x="1922688" y="164611"/>
        <a:ext cx="2073666" cy="1638542"/>
      </dsp:txXfrm>
    </dsp:sp>
    <dsp:sp modelId="{994C1769-A6DD-B14C-B5B0-20450E0CB898}">
      <dsp:nvSpPr>
        <dsp:cNvPr id="0" name=""/>
        <dsp:cNvSpPr/>
      </dsp:nvSpPr>
      <dsp:spPr>
        <a:xfrm rot="17700000">
          <a:off x="4293864" y="1564471"/>
          <a:ext cx="2001376" cy="65268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4C244A-A71F-AA47-AC43-7D8A9C946840}">
      <dsp:nvSpPr>
        <dsp:cNvPr id="0" name=""/>
        <dsp:cNvSpPr/>
      </dsp:nvSpPr>
      <dsp:spPr>
        <a:xfrm>
          <a:off x="4629651" y="113634"/>
          <a:ext cx="2175620" cy="1740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Discretion</a:t>
          </a:r>
          <a:endParaRPr lang="en-US" sz="2400" kern="1200" dirty="0"/>
        </a:p>
      </dsp:txBody>
      <dsp:txXfrm>
        <a:off x="4680628" y="164611"/>
        <a:ext cx="2073666" cy="1638542"/>
      </dsp:txXfrm>
    </dsp:sp>
    <dsp:sp modelId="{802778B3-9F30-6644-A392-C3631F724884}">
      <dsp:nvSpPr>
        <dsp:cNvPr id="0" name=""/>
        <dsp:cNvSpPr/>
      </dsp:nvSpPr>
      <dsp:spPr>
        <a:xfrm rot="20700000">
          <a:off x="5522953" y="3029241"/>
          <a:ext cx="2001376" cy="65268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FAEEC4-5B3A-0746-A8BF-8FC8FB8FE474}">
      <dsp:nvSpPr>
        <dsp:cNvPr id="0" name=""/>
        <dsp:cNvSpPr/>
      </dsp:nvSpPr>
      <dsp:spPr>
        <a:xfrm>
          <a:off x="6402421" y="2226339"/>
          <a:ext cx="2175620" cy="17404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Visibility</a:t>
          </a:r>
          <a:endParaRPr lang="en-US" sz="2400" kern="1200" dirty="0"/>
        </a:p>
      </dsp:txBody>
      <dsp:txXfrm>
        <a:off x="6453398" y="2277316"/>
        <a:ext cx="2073666" cy="1638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BE4D0-5F4A-4466-86A9-5FAA5F67195D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F3491-F86B-41F5-B93F-4A5DC97C5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8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59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42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27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DFAD3-E221-4E1B-B85F-9BDA723F74B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44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03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57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387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049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FDFAD3-E221-4E1B-B85F-9BDA723F74B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47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01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3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https://www.youtube.com/watch?v=92DU70TQSOg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3491-F86B-41F5-B93F-4A5DC97C57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59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02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20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31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2718A8-BC1A-4785-95C7-020407C8BFB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30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https://www.youtube.com/watch?v=tA0eU6FRHDc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F3491-F86B-41F5-B93F-4A5DC97C57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5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616FD3-39FA-4D42-BA01-6B3D053DEB59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36550" y="704850"/>
            <a:ext cx="6183313" cy="3478213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83" tIns="44988" rIns="91583" bIns="44988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4760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12D6B-331C-F740-9573-0116701D1DE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891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5317E-24A1-4BB7-AA7D-D9EA21CB9DD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99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81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8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29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99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58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2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15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845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4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0961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5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22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0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EC690-F3EE-46A1-A125-C2380680A4C9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DEB839C-7DF0-437E-B114-EDAC19C5F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7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2DU70TQSOg?rel=0" TargetMode="Externa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A0eU6FRHDc?rel=0" TargetMode="Externa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3219"/>
            <a:ext cx="8229600" cy="109278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Chapter 13: Power, Politics, Conflict &amp; Negotiations</a:t>
            </a:r>
            <a:endParaRPr lang="en-US" dirty="0"/>
          </a:p>
        </p:txBody>
      </p:sp>
      <p:pic>
        <p:nvPicPr>
          <p:cNvPr id="3" name="Picture 2" descr="l-337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1" y="1614298"/>
            <a:ext cx="5240181" cy="487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9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455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What </a:t>
            </a:r>
            <a:r>
              <a:rPr lang="en-US" sz="2000" dirty="0"/>
              <a:t>is Power?</a:t>
            </a:r>
          </a:p>
          <a:p>
            <a:r>
              <a:rPr lang="en-US" sz="2000" dirty="0" smtClean="0"/>
              <a:t>Forms </a:t>
            </a:r>
            <a:r>
              <a:rPr lang="en-US" sz="2000" dirty="0"/>
              <a:t>of </a:t>
            </a:r>
            <a:r>
              <a:rPr lang="en-US" sz="2000" dirty="0" smtClean="0"/>
              <a:t>Power</a:t>
            </a:r>
          </a:p>
          <a:p>
            <a:pPr lvl="1"/>
            <a:r>
              <a:rPr lang="en-US" sz="2000" dirty="0" smtClean="0"/>
              <a:t>Think, Pair, Share: Favorite Boss</a:t>
            </a:r>
          </a:p>
          <a:p>
            <a:pPr lvl="1"/>
            <a:r>
              <a:rPr lang="en-US" sz="2000" dirty="0" smtClean="0"/>
              <a:t>Game of Thrones: 5 Forms of Power</a:t>
            </a:r>
          </a:p>
          <a:p>
            <a:r>
              <a:rPr lang="en-US" sz="2000" dirty="0" smtClean="0"/>
              <a:t>Contingency Factors</a:t>
            </a:r>
          </a:p>
          <a:p>
            <a:r>
              <a:rPr lang="en-US" sz="2000" dirty="0" smtClean="0"/>
              <a:t>Influence Tactics</a:t>
            </a:r>
          </a:p>
          <a:p>
            <a:pPr lvl="1"/>
            <a:r>
              <a:rPr lang="en-US" sz="2000" dirty="0" smtClean="0"/>
              <a:t>Game of Thrones: Influence Tactics</a:t>
            </a:r>
          </a:p>
          <a:p>
            <a:r>
              <a:rPr lang="en-US" sz="2000" dirty="0" smtClean="0"/>
              <a:t>Responses to Influence</a:t>
            </a:r>
          </a:p>
          <a:p>
            <a:r>
              <a:rPr lang="en-US" sz="2000" dirty="0" smtClean="0"/>
              <a:t>Minute </a:t>
            </a:r>
            <a:r>
              <a:rPr lang="en-US" sz="2000" dirty="0" smtClean="0"/>
              <a:t>Papers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7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is power?</a:t>
            </a:r>
            <a:endParaRPr lang="en-US" dirty="0"/>
          </a:p>
        </p:txBody>
      </p:sp>
      <p:pic>
        <p:nvPicPr>
          <p:cNvPr id="1026" name="Picture 2" descr="Image result for influenc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70" y="2603500"/>
            <a:ext cx="6113887" cy="404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22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and Its Basic Forms</a:t>
            </a:r>
            <a:endParaRPr lang="en-US" dirty="0"/>
          </a:p>
        </p:txBody>
      </p:sp>
      <p:pic>
        <p:nvPicPr>
          <p:cNvPr id="1026" name="Picture 2" descr="Image result for forms of pow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7"/>
          <a:stretch/>
        </p:blipFill>
        <p:spPr bwMode="auto">
          <a:xfrm>
            <a:off x="2345831" y="1371298"/>
            <a:ext cx="5974080" cy="514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84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3 Types of Position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4345960" cy="3416300"/>
          </a:xfrm>
        </p:spPr>
        <p:txBody>
          <a:bodyPr/>
          <a:lstStyle/>
          <a:p>
            <a:pPr marL="27432" indent="0">
              <a:buClr>
                <a:srgbClr val="0070C0"/>
              </a:buClr>
              <a:buSzPct val="100000"/>
              <a:buNone/>
            </a:pPr>
            <a:r>
              <a:rPr lang="en-US" sz="2400" u="sng" dirty="0">
                <a:solidFill>
                  <a:schemeClr val="tx1"/>
                </a:solidFill>
              </a:rPr>
              <a:t>Legitimate Power</a:t>
            </a:r>
            <a:r>
              <a:rPr lang="en-US" sz="2400" dirty="0">
                <a:solidFill>
                  <a:schemeClr val="tx1"/>
                </a:solidFill>
              </a:rPr>
              <a:t>: having formal authority or higher </a:t>
            </a:r>
            <a:r>
              <a:rPr lang="en-US" sz="2400" dirty="0" smtClean="0">
                <a:solidFill>
                  <a:schemeClr val="tx1"/>
                </a:solidFill>
              </a:rPr>
              <a:t>position</a:t>
            </a:r>
          </a:p>
          <a:p>
            <a:pPr marL="27432" indent="0">
              <a:buClr>
                <a:srgbClr val="0070C0"/>
              </a:buClr>
              <a:buSzPct val="100000"/>
              <a:buNone/>
            </a:pPr>
            <a:endParaRPr lang="en-US" dirty="0">
              <a:solidFill>
                <a:srgbClr val="FFFFFF"/>
              </a:solidFill>
              <a:latin typeface="Arial Black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Cart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271" y="2603500"/>
            <a:ext cx="5969000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2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3 Types of </a:t>
            </a:r>
            <a:r>
              <a:rPr lang="en-US" dirty="0" smtClean="0"/>
              <a:t>Position </a:t>
            </a:r>
            <a:r>
              <a:rPr lang="en-US" dirty="0"/>
              <a:t>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4099217" cy="3416300"/>
          </a:xfrm>
        </p:spPr>
        <p:txBody>
          <a:bodyPr/>
          <a:lstStyle/>
          <a:p>
            <a:pPr marL="0" indent="0">
              <a:buNone/>
            </a:pPr>
            <a:r>
              <a:rPr lang="en-US" sz="2400" u="sng" dirty="0">
                <a:solidFill>
                  <a:schemeClr val="tx1"/>
                </a:solidFill>
              </a:rPr>
              <a:t>Reward Power</a:t>
            </a:r>
            <a:r>
              <a:rPr lang="en-US" sz="2400" dirty="0">
                <a:solidFill>
                  <a:schemeClr val="tx1"/>
                </a:solidFill>
              </a:rPr>
              <a:t>: having control over resources or </a:t>
            </a:r>
            <a:r>
              <a:rPr lang="en-US" sz="2400" dirty="0" smtClean="0">
                <a:solidFill>
                  <a:schemeClr val="tx1"/>
                </a:solidFill>
              </a:rPr>
              <a:t>rewards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 Black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Arial Black" pitchFamily="34" charset="0"/>
            </a:endParaRPr>
          </a:p>
        </p:txBody>
      </p:sp>
      <p:pic>
        <p:nvPicPr>
          <p:cNvPr id="4" name="Picture 3" descr="Example-Of-Reward-P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268" y="2603500"/>
            <a:ext cx="6049084" cy="342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8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3 Types of </a:t>
            </a:r>
            <a:r>
              <a:rPr lang="en-US" dirty="0" smtClean="0"/>
              <a:t>Position </a:t>
            </a:r>
            <a:r>
              <a:rPr lang="en-US" dirty="0"/>
              <a:t>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534629"/>
            <a:ext cx="4632960" cy="3416300"/>
          </a:xfrm>
        </p:spPr>
        <p:txBody>
          <a:bodyPr/>
          <a:lstStyle/>
          <a:p>
            <a:pPr marL="0" indent="0">
              <a:buNone/>
            </a:pPr>
            <a:r>
              <a:rPr lang="en-US" sz="2400" u="sng" dirty="0">
                <a:solidFill>
                  <a:schemeClr val="tx1"/>
                </a:solidFill>
              </a:rPr>
              <a:t>Coercive Power</a:t>
            </a:r>
            <a:r>
              <a:rPr lang="en-US" sz="2400" dirty="0">
                <a:solidFill>
                  <a:schemeClr val="tx1"/>
                </a:solidFill>
              </a:rPr>
              <a:t>: having control over punishment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Image37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384" y="2824189"/>
            <a:ext cx="5148616" cy="39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67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Think, Pair, Share</a:t>
            </a:r>
            <a:endParaRPr lang="en-US" dirty="0"/>
          </a:p>
        </p:txBody>
      </p:sp>
      <p:pic>
        <p:nvPicPr>
          <p:cNvPr id="4" name="Content Placeholder 3" descr="best-boss-mug.jpe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364" r="-24364"/>
          <a:stretch>
            <a:fillRect/>
          </a:stretch>
        </p:blipFill>
        <p:spPr>
          <a:xfrm>
            <a:off x="5699760" y="2451099"/>
            <a:ext cx="6962347" cy="4029529"/>
          </a:xfrm>
        </p:spPr>
      </p:pic>
      <p:sp>
        <p:nvSpPr>
          <p:cNvPr id="3" name="TextBox 2"/>
          <p:cNvSpPr txBox="1"/>
          <p:nvPr/>
        </p:nvSpPr>
        <p:spPr>
          <a:xfrm>
            <a:off x="243841" y="2451099"/>
            <a:ext cx="54559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Think of a favorite boss, coach, teacher, or other person in authority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Identify </a:t>
            </a:r>
            <a:r>
              <a:rPr lang="en-US" sz="2800" smtClean="0"/>
              <a:t>what it </a:t>
            </a:r>
            <a:r>
              <a:rPr lang="en-US" sz="2800" dirty="0" smtClean="0"/>
              <a:t>was/is about that person that makes them your “favorite”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Discuss with your partner and try to find common themes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049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and Its Basic Forms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02601267"/>
              </p:ext>
            </p:extLst>
          </p:nvPr>
        </p:nvGraphicFramePr>
        <p:xfrm>
          <a:off x="2830122" y="2195287"/>
          <a:ext cx="5588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813800" y="2641603"/>
            <a:ext cx="1991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Power Associated with a Job or Position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90000" y="4800604"/>
            <a:ext cx="1915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Power Independent of Job or Position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550015" y="2370667"/>
            <a:ext cx="509318" cy="2878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550015" y="4521201"/>
            <a:ext cx="509318" cy="2878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16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2 Types of Personal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 smtClean="0">
                <a:solidFill>
                  <a:schemeClr val="tx1"/>
                </a:solidFill>
              </a:rPr>
              <a:t>Expert Power</a:t>
            </a:r>
            <a:r>
              <a:rPr lang="en-US" sz="2400" dirty="0" smtClean="0">
                <a:solidFill>
                  <a:schemeClr val="tx1"/>
                </a:solidFill>
              </a:rPr>
              <a:t>: derived from the person’s expertise, skills, or knowledge </a:t>
            </a:r>
            <a:r>
              <a:rPr lang="en-US" sz="2400" dirty="0" smtClean="0">
                <a:solidFill>
                  <a:srgbClr val="FFFFFF"/>
                </a:solidFill>
              </a:rPr>
              <a:t>on which others depend </a:t>
            </a:r>
            <a:endParaRPr lang="en-US" sz="2400" dirty="0"/>
          </a:p>
        </p:txBody>
      </p:sp>
      <p:pic>
        <p:nvPicPr>
          <p:cNvPr id="4" name="Picture 3" descr="images-5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857" y="3154149"/>
            <a:ext cx="4488837" cy="306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4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2 Types of Personal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 smtClean="0">
                <a:solidFill>
                  <a:schemeClr val="tx1"/>
                </a:solidFill>
              </a:rPr>
              <a:t>Referent Power</a:t>
            </a:r>
            <a:r>
              <a:rPr lang="en-US" sz="2400" dirty="0" smtClean="0">
                <a:solidFill>
                  <a:schemeClr val="tx1"/>
                </a:solidFill>
              </a:rPr>
              <a:t>: when other’s desire to identity and be associated with a person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4" descr="picture_french_raven_bases_social_pow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692" y="3585519"/>
            <a:ext cx="4363308" cy="32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5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of Thrones: 5 Bases of Power</a:t>
            </a:r>
            <a:endParaRPr lang="en-US" dirty="0"/>
          </a:p>
        </p:txBody>
      </p:sp>
      <p:pic>
        <p:nvPicPr>
          <p:cNvPr id="4" name="92DU70TQSO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7334" y="1270000"/>
            <a:ext cx="9603080" cy="540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74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Contingency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Certain situations </a:t>
            </a:r>
            <a:r>
              <a:rPr lang="en-US" sz="2800" dirty="0" smtClean="0"/>
              <a:t>in organizations that are </a:t>
            </a:r>
            <a:r>
              <a:rPr lang="en-US" sz="2800" b="1" dirty="0" smtClean="0"/>
              <a:t>likely to increase or decrease degree </a:t>
            </a:r>
            <a:r>
              <a:rPr lang="en-US" sz="2800" dirty="0" smtClean="0"/>
              <a:t>to which leaders </a:t>
            </a:r>
            <a:r>
              <a:rPr lang="en-US" sz="2800" b="1" dirty="0" smtClean="0"/>
              <a:t>can use their power to influence </a:t>
            </a:r>
            <a:r>
              <a:rPr lang="en-US" sz="2800" dirty="0" smtClean="0"/>
              <a:t>others</a:t>
            </a:r>
          </a:p>
          <a:p>
            <a:endParaRPr lang="en-US" sz="2800" dirty="0"/>
          </a:p>
          <a:p>
            <a:r>
              <a:rPr lang="en-US" sz="2800" dirty="0" smtClean="0"/>
              <a:t>Most situations revolve around the idea that the </a:t>
            </a:r>
            <a:r>
              <a:rPr lang="en-US" sz="2800" b="1" i="1" u="sng" dirty="0" smtClean="0"/>
              <a:t>more other employees depend on a person</a:t>
            </a:r>
            <a:r>
              <a:rPr lang="en-US" sz="2800" b="1" i="1" dirty="0" smtClean="0"/>
              <a:t>, the </a:t>
            </a:r>
            <a:r>
              <a:rPr lang="en-US" sz="2800" b="1" i="1" u="sng" dirty="0" smtClean="0"/>
              <a:t>more powerful the person becomes</a:t>
            </a:r>
            <a:endParaRPr lang="en-US" sz="2800" b="1" i="1" u="sng" dirty="0"/>
          </a:p>
        </p:txBody>
      </p:sp>
    </p:spTree>
    <p:extLst>
      <p:ext uri="{BB962C8B-B14F-4D97-AF65-F5344CB8AC3E}">
        <p14:creationId xmlns:p14="http://schemas.microsoft.com/office/powerpoint/2010/main" val="2772278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Contingency Factors</a:t>
            </a:r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1728851" y="1397000"/>
          <a:ext cx="8481950" cy="5199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2358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Using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use of an actual behavior that causes behavioral or attitudinal changes in </a:t>
            </a:r>
            <a:r>
              <a:rPr lang="en-US" sz="2400" dirty="0" smtClean="0">
                <a:solidFill>
                  <a:schemeClr val="tx1"/>
                </a:solidFill>
              </a:rPr>
              <a:t>others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Influence is not necessarily only exerted downward. You can exert power on: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Superiors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Peers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Subordinates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95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749778" y="1270000"/>
            <a:ext cx="2514600" cy="3124200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Highly Effective: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Rational persuasion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Inspirational appeal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Consultation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Collaboration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416778" y="2167467"/>
            <a:ext cx="2590800" cy="2895600"/>
          </a:xfrm>
          <a:prstGeom prst="rect">
            <a:avLst/>
          </a:prstGeom>
          <a:noFill/>
          <a:ln w="76200">
            <a:solidFill>
              <a:srgbClr val="FFC000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Moderately Effective: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Ingratiation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Personal appeals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Exchange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Apprising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7159978" y="3733800"/>
            <a:ext cx="2362200" cy="22098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Least Effective: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Pressure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Coalition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Influence Tactics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52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of Thrones: Influence Tactics</a:t>
            </a:r>
            <a:endParaRPr lang="en-US" dirty="0"/>
          </a:p>
        </p:txBody>
      </p:sp>
      <p:pic>
        <p:nvPicPr>
          <p:cNvPr id="4" name="tA0eU6FRHD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7334" y="1501422"/>
            <a:ext cx="8990972" cy="505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57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11-</a:t>
            </a:r>
            <a:fld id="{1DA37ECD-18DA-4C19-B11B-32AF9CDDC7C5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1974" y="688623"/>
            <a:ext cx="9278471" cy="5943600"/>
          </a:xfrm>
          <a:extLst>
            <a:ext uri="{909E8E84-426E-40DD-AFC4-6F175D3DCCD1}">
              <a14:hiddenFill xmlns:a14="http://schemas.microsoft.com/office/drawing/2010/main">
                <a:solidFill>
                  <a:srgbClr val="AEB9D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0484" tIns="44448" rIns="90484" bIns="44448" rtlCol="0">
            <a:no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Rational persuasion</a:t>
            </a:r>
            <a:r>
              <a:rPr lang="en-US" sz="2400" kern="700" spc="-110" dirty="0"/>
              <a:t>. </a:t>
            </a:r>
            <a:r>
              <a:rPr lang="en-US" sz="2400" kern="700" spc="-110" dirty="0">
                <a:latin typeface="Tahoma" pitchFamily="34" charset="0"/>
              </a:rPr>
              <a:t>Using reason</a:t>
            </a:r>
            <a:r>
              <a:rPr lang="en-US" sz="2400" kern="700" spc="-110" dirty="0">
                <a:latin typeface="Tahoma" pitchFamily="34" charset="0"/>
              </a:rPr>
              <a:t>, logic, or facts.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Inspirational </a:t>
            </a: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appeals</a:t>
            </a:r>
            <a:r>
              <a:rPr lang="en-US" sz="2400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</a:t>
            </a:r>
            <a:r>
              <a:rPr lang="en-US" sz="2400" kern="700" spc="-110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Building</a:t>
            </a:r>
            <a:r>
              <a:rPr lang="en-US" sz="2400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n-US" sz="2400" kern="700" spc="-110" dirty="0">
                <a:latin typeface="Tahoma" pitchFamily="34" charset="0"/>
              </a:rPr>
              <a:t>enthusiasm </a:t>
            </a:r>
            <a:r>
              <a:rPr lang="en-US" sz="2400" kern="700" spc="-110" dirty="0">
                <a:latin typeface="Tahoma" pitchFamily="34" charset="0"/>
              </a:rPr>
              <a:t>by appealing to others’ emotions, ideals, or values.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Consultation</a:t>
            </a:r>
            <a:r>
              <a:rPr lang="en-US" sz="2400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.</a:t>
            </a:r>
            <a:r>
              <a:rPr lang="en-US" sz="2400" kern="700" spc="-110" dirty="0"/>
              <a:t> </a:t>
            </a:r>
            <a:r>
              <a:rPr lang="en-US" sz="2400" kern="700" spc="-110" dirty="0">
                <a:latin typeface="Tahoma" pitchFamily="34" charset="0"/>
              </a:rPr>
              <a:t>Getting others to participate in planning, making decisions, and changes.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Ingratiation</a:t>
            </a:r>
            <a:r>
              <a:rPr lang="en-US" sz="2400" kern="700" spc="-110" dirty="0"/>
              <a:t>. </a:t>
            </a:r>
            <a:r>
              <a:rPr lang="en-US" sz="2400" kern="700" spc="-110" dirty="0">
                <a:latin typeface="Tahoma" pitchFamily="34" charset="0"/>
              </a:rPr>
              <a:t>Getting someone in a good mood prior to making a request; being friendly, helpful, and using praise or flattery.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Personal appeals</a:t>
            </a:r>
            <a:r>
              <a:rPr lang="en-US" sz="2400" i="1" kern="700" spc="-110" dirty="0">
                <a:solidFill>
                  <a:srgbClr val="CC3300"/>
                </a:solidFill>
              </a:rPr>
              <a:t>.</a:t>
            </a:r>
            <a:r>
              <a:rPr lang="en-US" sz="2400" kern="700" spc="-110" dirty="0"/>
              <a:t> </a:t>
            </a:r>
            <a:r>
              <a:rPr lang="en-US" sz="2400" kern="700" spc="-110" dirty="0">
                <a:latin typeface="Tahoma" pitchFamily="34" charset="0"/>
              </a:rPr>
              <a:t>Referring to friendship and loyalty </a:t>
            </a:r>
            <a:r>
              <a:rPr lang="en-US" sz="2400" kern="700" spc="-110" dirty="0">
                <a:latin typeface="Tahoma" pitchFamily="34" charset="0"/>
              </a:rPr>
              <a:t>when making a request. 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Exchange</a:t>
            </a:r>
            <a:r>
              <a:rPr lang="en-US" sz="2400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.</a:t>
            </a:r>
            <a:r>
              <a:rPr lang="en-US" sz="2400" kern="700" spc="-110" dirty="0"/>
              <a:t> </a:t>
            </a:r>
            <a:r>
              <a:rPr lang="en-US" sz="2400" kern="700" spc="-110" dirty="0">
                <a:latin typeface="Tahoma" pitchFamily="34" charset="0"/>
              </a:rPr>
              <a:t>Making express or implied promises and trading favors.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Coalition </a:t>
            </a: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tactics</a:t>
            </a:r>
            <a:r>
              <a:rPr lang="en-US" sz="2400" kern="700" spc="-110" dirty="0">
                <a:solidFill>
                  <a:srgbClr val="CC3300"/>
                </a:solidFill>
              </a:rPr>
              <a:t>.</a:t>
            </a:r>
            <a:r>
              <a:rPr lang="en-US" sz="2400" kern="700" spc="-110" dirty="0"/>
              <a:t> </a:t>
            </a:r>
            <a:r>
              <a:rPr lang="en-US" sz="2400" kern="700" spc="-110" dirty="0">
                <a:latin typeface="Tahoma" pitchFamily="34" charset="0"/>
              </a:rPr>
              <a:t>Getting others to support your effort to persuade someone.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Pressure</a:t>
            </a:r>
            <a:r>
              <a:rPr lang="en-US" sz="2400" kern="700" spc="-110" dirty="0"/>
              <a:t>. </a:t>
            </a:r>
            <a:r>
              <a:rPr lang="en-US" sz="2400" kern="700" spc="-110" dirty="0">
                <a:latin typeface="Tahoma" pitchFamily="34" charset="0"/>
              </a:rPr>
              <a:t>Demanding compliance or using intimidation or threats.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i="1" kern="700" spc="-11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Legitimating tactics.</a:t>
            </a:r>
            <a:r>
              <a:rPr lang="en-US" sz="2400" kern="700" spc="-110" dirty="0"/>
              <a:t> </a:t>
            </a:r>
            <a:r>
              <a:rPr lang="en-US" sz="2400" kern="700" spc="-110" dirty="0">
                <a:latin typeface="Tahoma" pitchFamily="34" charset="0"/>
              </a:rPr>
              <a:t>Basing </a:t>
            </a:r>
            <a:r>
              <a:rPr lang="en-US" sz="2400" kern="700" spc="-110" dirty="0">
                <a:latin typeface="Tahoma" pitchFamily="34" charset="0"/>
              </a:rPr>
              <a:t>request </a:t>
            </a:r>
            <a:r>
              <a:rPr lang="en-US" sz="2400" kern="700" spc="-110" dirty="0">
                <a:latin typeface="Tahoma" pitchFamily="34" charset="0"/>
              </a:rPr>
              <a:t>on </a:t>
            </a:r>
            <a:r>
              <a:rPr lang="en-US" sz="2400" kern="700" spc="-110" dirty="0">
                <a:latin typeface="Tahoma" pitchFamily="34" charset="0"/>
              </a:rPr>
              <a:t>authority </a:t>
            </a:r>
            <a:r>
              <a:rPr lang="en-US" sz="2400" kern="700" spc="-110" dirty="0">
                <a:latin typeface="Tahoma" pitchFamily="34" charset="0"/>
              </a:rPr>
              <a:t>or right, organizational rules or polices, or express or implied support from superiors.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8229600" cy="838200"/>
          </a:xfrm>
        </p:spPr>
        <p:txBody>
          <a:bodyPr/>
          <a:lstStyle/>
          <a:p>
            <a:pPr defTabSz="809625"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Nine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general Influence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Tactics</a:t>
            </a:r>
          </a:p>
        </p:txBody>
      </p:sp>
    </p:spTree>
    <p:extLst>
      <p:ext uri="{BB962C8B-B14F-4D97-AF65-F5344CB8AC3E}">
        <p14:creationId xmlns:p14="http://schemas.microsoft.com/office/powerpoint/2010/main" val="1863183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Responses to Influence Attempts</a:t>
            </a:r>
            <a:endParaRPr lang="en-US" dirty="0"/>
          </a:p>
        </p:txBody>
      </p:sp>
      <p:pic>
        <p:nvPicPr>
          <p:cNvPr id="4" name="Content Placeholder 3" descr="col2935X_1303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66" y="1669535"/>
            <a:ext cx="5678311" cy="4744890"/>
          </a:xfrm>
        </p:spPr>
      </p:pic>
    </p:spTree>
    <p:extLst>
      <p:ext uri="{BB962C8B-B14F-4D97-AF65-F5344CB8AC3E}">
        <p14:creationId xmlns:p14="http://schemas.microsoft.com/office/powerpoint/2010/main" val="1452991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i="1" dirty="0" smtClean="0"/>
              <a:t>Any </a:t>
            </a:r>
            <a:r>
              <a:rPr lang="en-US" i="1" dirty="0"/>
              <a:t>questions or clarifications that you have about the topics covered in class that day. </a:t>
            </a:r>
            <a:endParaRPr lang="en-US" dirty="0"/>
          </a:p>
          <a:p>
            <a:r>
              <a:rPr lang="en-US" i="1" dirty="0" smtClean="0"/>
              <a:t>Comments </a:t>
            </a:r>
            <a:r>
              <a:rPr lang="en-US" i="1" dirty="0"/>
              <a:t>or opinions that you would like to express about the topics covered in class that day. </a:t>
            </a:r>
            <a:endParaRPr lang="en-US" dirty="0"/>
          </a:p>
          <a:p>
            <a:r>
              <a:rPr lang="en-US" i="1" dirty="0" smtClean="0"/>
              <a:t>A </a:t>
            </a:r>
            <a:r>
              <a:rPr lang="en-US" i="1" dirty="0"/>
              <a:t>statement explaining what you learned in class that day and a way in which you might apply this new knowledge personally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1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</TotalTime>
  <Words>582</Words>
  <Application>Microsoft Office PowerPoint</Application>
  <PresentationFormat>Widescreen</PresentationFormat>
  <Paragraphs>109</Paragraphs>
  <Slides>20</Slides>
  <Notes>20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Calibri</vt:lpstr>
      <vt:lpstr>Tahoma</vt:lpstr>
      <vt:lpstr>Trebuchet MS</vt:lpstr>
      <vt:lpstr>Wingdings 3</vt:lpstr>
      <vt:lpstr>Facet</vt:lpstr>
      <vt:lpstr>Chapter 13: Power, Politics, Conflict &amp; Negotiations</vt:lpstr>
      <vt:lpstr>Agenda</vt:lpstr>
      <vt:lpstr>What is power?</vt:lpstr>
      <vt:lpstr>Power and Its Basic Forms</vt:lpstr>
      <vt:lpstr>3 Types of Position Power</vt:lpstr>
      <vt:lpstr>3 Types of Position Power</vt:lpstr>
      <vt:lpstr>3 Types of Position Power</vt:lpstr>
      <vt:lpstr>Think, Pair, Share</vt:lpstr>
      <vt:lpstr>Power and Its Basic Forms</vt:lpstr>
      <vt:lpstr>2 Types of Personal Power</vt:lpstr>
      <vt:lpstr>2 Types of Personal Power</vt:lpstr>
      <vt:lpstr>Game of Thrones: 5 Bases of Power</vt:lpstr>
      <vt:lpstr>Contingency Factors</vt:lpstr>
      <vt:lpstr>Contingency Factors</vt:lpstr>
      <vt:lpstr>Using Influence</vt:lpstr>
      <vt:lpstr>Influence Tactics</vt:lpstr>
      <vt:lpstr>Game of Thrones: Influence Tactics</vt:lpstr>
      <vt:lpstr>Nine general Influence Tactics</vt:lpstr>
      <vt:lpstr>Responses to Influence Attempts</vt:lpstr>
      <vt:lpstr>Minute Paper</vt:lpstr>
    </vt:vector>
  </TitlesOfParts>
  <Company>Western Kentucky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13: Power, Politics, Conflict &amp; Negotiations</dc:title>
  <dc:creator>Yates, Mariah</dc:creator>
  <cp:lastModifiedBy>Yates, Mariah</cp:lastModifiedBy>
  <cp:revision>14</cp:revision>
  <dcterms:created xsi:type="dcterms:W3CDTF">2017-11-01T15:36:17Z</dcterms:created>
  <dcterms:modified xsi:type="dcterms:W3CDTF">2018-11-01T14:27:28Z</dcterms:modified>
</cp:coreProperties>
</file>